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69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8320" y="3209954"/>
            <a:ext cx="9144000" cy="2387600"/>
          </a:xfrm>
        </p:spPr>
        <p:txBody>
          <a:bodyPr/>
          <a:lstStyle/>
          <a:p>
            <a:r>
              <a:rPr lang="hr-HR" dirty="0" smtClean="0"/>
              <a:t>Obrada podataka – matematičke formule i funkcije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553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 funkcije iz tablice s prethodnog slajda.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2296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81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Kolika će biti vrijednost ćelije A5 nakon izvršenja sljedeće funkcije?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610" y="2349952"/>
            <a:ext cx="2617607" cy="2840157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793" y="2349952"/>
            <a:ext cx="2440431" cy="2840157"/>
          </a:xfrm>
          <a:prstGeom prst="rect">
            <a:avLst/>
          </a:prstGeom>
        </p:spPr>
      </p:pic>
      <p:sp>
        <p:nvSpPr>
          <p:cNvPr id="8" name="Strelica udesno 7"/>
          <p:cNvSpPr/>
          <p:nvPr/>
        </p:nvSpPr>
        <p:spPr>
          <a:xfrm>
            <a:off x="4408714" y="3905863"/>
            <a:ext cx="2220685" cy="496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3668547" y="5166777"/>
            <a:ext cx="451091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Funkcija SUM zbrojiti će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vrijednosti 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 ćelijama od A1 do A4.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2850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81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Kolika će biti vrijednost ćelije A5 nakon izvršenja sljedeće funkcije?</a:t>
            </a:r>
            <a:endParaRPr lang="hr-HR" dirty="0"/>
          </a:p>
        </p:txBody>
      </p:sp>
      <p:sp>
        <p:nvSpPr>
          <p:cNvPr id="8" name="Strelica udesno 7"/>
          <p:cNvSpPr/>
          <p:nvPr/>
        </p:nvSpPr>
        <p:spPr>
          <a:xfrm>
            <a:off x="4408714" y="3905863"/>
            <a:ext cx="2220685" cy="496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3982023" y="4913225"/>
            <a:ext cx="389484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Funkcija SUM zbrojiti će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vrijednosti 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 ćelijama A1 i A4</a:t>
            </a:r>
          </a:p>
          <a:p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(znak ;).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610" y="2349952"/>
            <a:ext cx="2617606" cy="2997756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8678" y="2194560"/>
            <a:ext cx="2575561" cy="292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35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3377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Kolika će biti vrijednost ćelije </a:t>
            </a:r>
            <a:r>
              <a:rPr lang="hr-HR" dirty="0" smtClean="0"/>
              <a:t>A6 </a:t>
            </a:r>
            <a:r>
              <a:rPr lang="hr-HR" dirty="0"/>
              <a:t>nakon izvršenja </a:t>
            </a:r>
            <a:r>
              <a:rPr lang="hr-HR" dirty="0" smtClean="0"/>
              <a:t>sljedeće funkcije?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795" y="2349273"/>
            <a:ext cx="3028407" cy="312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259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71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Formule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48" y="154772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/>
              <a:t>Formule</a:t>
            </a:r>
            <a:r>
              <a:rPr lang="hr-HR" dirty="0" smtClean="0"/>
              <a:t> upotrebljavamo za zbrajanje, oduzimanje, množenje, dijeljenje ili uspoređivanje podataka u ćelijama.</a:t>
            </a:r>
          </a:p>
          <a:p>
            <a:pPr marL="0" indent="0">
              <a:buNone/>
            </a:pPr>
            <a:r>
              <a:rPr lang="hr-HR" dirty="0" smtClean="0"/>
              <a:t>Svaka formula u Excelu započinje znakom </a:t>
            </a:r>
            <a:r>
              <a:rPr lang="hr-HR" b="1" dirty="0" smtClean="0"/>
              <a:t>jednakosti</a:t>
            </a:r>
            <a:r>
              <a:rPr lang="hr-HR" dirty="0" smtClean="0"/>
              <a:t> (</a:t>
            </a:r>
            <a:r>
              <a:rPr lang="hr-HR" b="1" dirty="0" smtClean="0"/>
              <a:t>=</a:t>
            </a:r>
            <a:r>
              <a:rPr lang="hr-HR" dirty="0" smtClean="0"/>
              <a:t>).</a:t>
            </a:r>
          </a:p>
          <a:p>
            <a:pPr marL="0" indent="0">
              <a:buNone/>
            </a:pPr>
            <a:r>
              <a:rPr lang="hr-HR" b="1" dirty="0" smtClean="0"/>
              <a:t>Elementi</a:t>
            </a:r>
            <a:r>
              <a:rPr lang="hr-HR" dirty="0" smtClean="0"/>
              <a:t> formule mogu biti:</a:t>
            </a:r>
          </a:p>
          <a:p>
            <a:r>
              <a:rPr lang="hr-HR" b="1" dirty="0" smtClean="0"/>
              <a:t>brojevne</a:t>
            </a:r>
            <a:r>
              <a:rPr lang="hr-HR" dirty="0" smtClean="0"/>
              <a:t> vrijednosti</a:t>
            </a:r>
          </a:p>
          <a:p>
            <a:r>
              <a:rPr lang="hr-HR" b="1" dirty="0" smtClean="0"/>
              <a:t>adrese</a:t>
            </a:r>
            <a:r>
              <a:rPr lang="hr-HR" dirty="0" smtClean="0"/>
              <a:t> ćelija</a:t>
            </a:r>
          </a:p>
          <a:p>
            <a:r>
              <a:rPr lang="hr-HR" b="1" dirty="0" smtClean="0"/>
              <a:t>operatori</a:t>
            </a:r>
          </a:p>
          <a:p>
            <a:r>
              <a:rPr lang="hr-HR" b="1" dirty="0" smtClean="0"/>
              <a:t>funkcije</a:t>
            </a:r>
          </a:p>
          <a:p>
            <a:r>
              <a:rPr lang="hr-HR" b="1" dirty="0" smtClean="0"/>
              <a:t>tekst</a:t>
            </a:r>
            <a:endParaRPr lang="hr-HR" b="1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279" y="3468869"/>
            <a:ext cx="3119320" cy="173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Upisivanje formula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7701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Formule upisujemo izravno u označenu </a:t>
            </a:r>
            <a:r>
              <a:rPr lang="hr-HR" b="1" dirty="0" smtClean="0"/>
              <a:t>ćeliju</a:t>
            </a:r>
            <a:r>
              <a:rPr lang="hr-HR" dirty="0" smtClean="0"/>
              <a:t> ili u </a:t>
            </a:r>
            <a:r>
              <a:rPr lang="hr-HR" b="1" dirty="0" smtClean="0"/>
              <a:t>traku formule</a:t>
            </a:r>
            <a:r>
              <a:rPr lang="hr-HR" dirty="0" smtClean="0"/>
              <a:t>.</a:t>
            </a:r>
            <a:endParaRPr lang="hr-HR" dirty="0"/>
          </a:p>
        </p:txBody>
      </p:sp>
      <p:grpSp>
        <p:nvGrpSpPr>
          <p:cNvPr id="17" name="Grupa 16"/>
          <p:cNvGrpSpPr/>
          <p:nvPr/>
        </p:nvGrpSpPr>
        <p:grpSpPr>
          <a:xfrm>
            <a:off x="1446701" y="2695974"/>
            <a:ext cx="8462584" cy="3012493"/>
            <a:chOff x="2439478" y="2434717"/>
            <a:chExt cx="8462584" cy="3012493"/>
          </a:xfrm>
        </p:grpSpPr>
        <p:grpSp>
          <p:nvGrpSpPr>
            <p:cNvPr id="14" name="Grupa 13"/>
            <p:cNvGrpSpPr/>
            <p:nvPr/>
          </p:nvGrpSpPr>
          <p:grpSpPr>
            <a:xfrm>
              <a:off x="3289526" y="3265714"/>
              <a:ext cx="4777849" cy="2181496"/>
              <a:chOff x="3720600" y="3004457"/>
              <a:chExt cx="4777849" cy="2181496"/>
            </a:xfrm>
          </p:grpSpPr>
          <p:pic>
            <p:nvPicPr>
              <p:cNvPr id="3" name="Slika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720600" y="3264080"/>
                <a:ext cx="4388277" cy="1921873"/>
              </a:xfrm>
              <a:prstGeom prst="rect">
                <a:avLst/>
              </a:prstGeom>
            </p:spPr>
          </p:pic>
          <p:cxnSp>
            <p:nvCxnSpPr>
              <p:cNvPr id="8" name="Ravni poveznik sa strelicom 7"/>
              <p:cNvCxnSpPr/>
              <p:nvPr/>
            </p:nvCxnSpPr>
            <p:spPr>
              <a:xfrm>
                <a:off x="4493623" y="3004457"/>
                <a:ext cx="222068" cy="112136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Ravni poveznik sa strelicom 9"/>
              <p:cNvCxnSpPr/>
              <p:nvPr/>
            </p:nvCxnSpPr>
            <p:spPr>
              <a:xfrm flipH="1">
                <a:off x="7328263" y="3284082"/>
                <a:ext cx="1170186" cy="14287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Pravokutnik 14"/>
            <p:cNvSpPr/>
            <p:nvPr/>
          </p:nvSpPr>
          <p:spPr>
            <a:xfrm>
              <a:off x="2439478" y="2434717"/>
              <a:ext cx="2834687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Upisivanje formule u 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aktivnu ćeliju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6" name="Pravokutnik 15"/>
            <p:cNvSpPr/>
            <p:nvPr/>
          </p:nvSpPr>
          <p:spPr>
            <a:xfrm>
              <a:off x="8067375" y="3129840"/>
              <a:ext cx="2834687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Upisivanje formule u 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traku za formule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Adrese ćelija u formulama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8647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formulama možemo upotrebljavati i </a:t>
            </a:r>
            <a:r>
              <a:rPr lang="hr-HR" b="1" dirty="0" smtClean="0"/>
              <a:t>adrese</a:t>
            </a:r>
            <a:r>
              <a:rPr lang="hr-HR" dirty="0" smtClean="0"/>
              <a:t> </a:t>
            </a:r>
            <a:r>
              <a:rPr lang="hr-HR" b="1" dirty="0" smtClean="0"/>
              <a:t>ćelija</a:t>
            </a:r>
            <a:r>
              <a:rPr lang="hr-HR" dirty="0" smtClean="0"/>
              <a:t>. U formulu se uvrštava </a:t>
            </a:r>
            <a:r>
              <a:rPr lang="hr-HR" b="1" dirty="0" smtClean="0"/>
              <a:t>vrijednost</a:t>
            </a:r>
            <a:r>
              <a:rPr lang="hr-HR" dirty="0" smtClean="0"/>
              <a:t> upisana u navedenoj adresi ćelije. </a:t>
            </a:r>
            <a:endParaRPr lang="hr-HR" dirty="0"/>
          </a:p>
        </p:txBody>
      </p:sp>
      <p:grpSp>
        <p:nvGrpSpPr>
          <p:cNvPr id="11" name="Grupa 10"/>
          <p:cNvGrpSpPr/>
          <p:nvPr/>
        </p:nvGrpSpPr>
        <p:grpSpPr>
          <a:xfrm>
            <a:off x="2378055" y="3141621"/>
            <a:ext cx="7435887" cy="2305590"/>
            <a:chOff x="964200" y="3050181"/>
            <a:chExt cx="7435887" cy="2305590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4200" y="3050181"/>
              <a:ext cx="4546537" cy="2305590"/>
            </a:xfrm>
            <a:prstGeom prst="rect">
              <a:avLst/>
            </a:prstGeom>
          </p:spPr>
        </p:pic>
        <p:cxnSp>
          <p:nvCxnSpPr>
            <p:cNvPr id="6" name="Ravni poveznik sa strelicom 5"/>
            <p:cNvCxnSpPr>
              <a:stCxn id="7" idx="1"/>
            </p:cNvCxnSpPr>
            <p:nvPr/>
          </p:nvCxnSpPr>
          <p:spPr>
            <a:xfrm flipH="1" flipV="1">
              <a:off x="3045768" y="4167051"/>
              <a:ext cx="3577101" cy="359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ravokutnik 6"/>
            <p:cNvSpPr/>
            <p:nvPr/>
          </p:nvSpPr>
          <p:spPr>
            <a:xfrm>
              <a:off x="6622869" y="3787477"/>
              <a:ext cx="1777218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Adresa ćelije</a:t>
              </a:r>
            </a:p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u formuli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327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Operatori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4683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Povezuju podatke kojima se koristimo u Excelovim formulama.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259874"/>
            <a:ext cx="8473576" cy="401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Istražite koje su najčešće pogreške tijekom upisivanja formula i koje je njihovo značenje.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 smtClean="0"/>
              <a:t>#VRIJ!</a:t>
            </a:r>
          </a:p>
          <a:p>
            <a:r>
              <a:rPr lang="hr-HR" dirty="0" smtClean="0"/>
              <a:t>#DIJ/0!</a:t>
            </a:r>
          </a:p>
          <a:p>
            <a:r>
              <a:rPr lang="hr-HR" dirty="0" smtClean="0"/>
              <a:t>#NAZIV?</a:t>
            </a:r>
          </a:p>
          <a:p>
            <a:r>
              <a:rPr lang="hr-HR" dirty="0" smtClean="0"/>
              <a:t>########</a:t>
            </a:r>
          </a:p>
          <a:p>
            <a:r>
              <a:rPr lang="hr-HR" dirty="0" smtClean="0"/>
              <a:t>#REF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9786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4874" y="157385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Funkcije</a:t>
            </a:r>
            <a:r>
              <a:rPr lang="hr-HR" dirty="0" smtClean="0"/>
              <a:t> su unaprijed definirane formule koje izvode izračune uz pomoć određenih vrijednosti – </a:t>
            </a:r>
            <a:r>
              <a:rPr lang="hr-HR" b="1" dirty="0" smtClean="0"/>
              <a:t>argumenata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r>
              <a:rPr lang="hr-HR" dirty="0" smtClean="0"/>
              <a:t>Naziv funkcije što funkcija treba izračunati, a argumenti su podatci koji se koriste u izračunima te mogu biti:</a:t>
            </a:r>
          </a:p>
          <a:p>
            <a:r>
              <a:rPr lang="hr-HR" b="1" dirty="0" smtClean="0"/>
              <a:t>brojevi i tekst</a:t>
            </a:r>
          </a:p>
          <a:p>
            <a:r>
              <a:rPr lang="hr-HR" b="1" dirty="0" smtClean="0"/>
              <a:t>adrese ćelija</a:t>
            </a:r>
          </a:p>
          <a:p>
            <a:r>
              <a:rPr lang="hr-HR" b="1" dirty="0" smtClean="0"/>
              <a:t>formule</a:t>
            </a:r>
          </a:p>
          <a:p>
            <a:r>
              <a:rPr lang="hr-HR" b="1" dirty="0" smtClean="0"/>
              <a:t>druge funkcije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r="2274" b="9551"/>
          <a:stretch/>
        </p:blipFill>
        <p:spPr>
          <a:xfrm>
            <a:off x="5029970" y="4203246"/>
            <a:ext cx="5707699" cy="111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75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Pravilo pisanja funkcije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40448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Funkcija se počinje pisati znakom </a:t>
            </a:r>
            <a:r>
              <a:rPr lang="hr-HR" b="1" dirty="0" smtClean="0"/>
              <a:t>jednakosti</a:t>
            </a:r>
            <a:r>
              <a:rPr lang="hr-HR" dirty="0" smtClean="0"/>
              <a:t> (=), nakon čega slijedi </a:t>
            </a:r>
            <a:r>
              <a:rPr lang="hr-HR" b="1" dirty="0" smtClean="0"/>
              <a:t>naziv funkcije</a:t>
            </a:r>
            <a:r>
              <a:rPr lang="hr-HR" dirty="0" smtClean="0"/>
              <a:t>, </a:t>
            </a:r>
            <a:r>
              <a:rPr lang="hr-HR" b="1" dirty="0" smtClean="0"/>
              <a:t>otvorena </a:t>
            </a:r>
            <a:r>
              <a:rPr lang="hr-HR" dirty="0" smtClean="0"/>
              <a:t>obla</a:t>
            </a:r>
            <a:r>
              <a:rPr lang="hr-HR" b="1" dirty="0" smtClean="0"/>
              <a:t> </a:t>
            </a:r>
            <a:r>
              <a:rPr lang="hr-HR" dirty="0" smtClean="0"/>
              <a:t>zagrada, </a:t>
            </a:r>
            <a:r>
              <a:rPr lang="hr-HR" b="1" dirty="0" smtClean="0"/>
              <a:t>argumenti</a:t>
            </a:r>
            <a:r>
              <a:rPr lang="hr-HR" dirty="0" smtClean="0"/>
              <a:t> odvojeni točkama sa zarezima ili dvotočkom te </a:t>
            </a:r>
            <a:r>
              <a:rPr lang="hr-HR" b="1" dirty="0" smtClean="0"/>
              <a:t>zatvorena</a:t>
            </a:r>
            <a:r>
              <a:rPr lang="hr-HR" dirty="0" smtClean="0"/>
              <a:t> obla zagrada.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798" y="3017520"/>
            <a:ext cx="7712665" cy="307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73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Funkcije u Excelu i njihovo značenje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1" y="1483587"/>
            <a:ext cx="9782175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1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288</Words>
  <Application>Microsoft Office PowerPoint</Application>
  <PresentationFormat>Široki zaslon</PresentationFormat>
  <Paragraphs>53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Obrada podataka – matematičke formule i funkcije</vt:lpstr>
      <vt:lpstr>Formule</vt:lpstr>
      <vt:lpstr>Upisivanje formula</vt:lpstr>
      <vt:lpstr>Adrese ćelija u formulama</vt:lpstr>
      <vt:lpstr>Operatori</vt:lpstr>
      <vt:lpstr>ZADATAK</vt:lpstr>
      <vt:lpstr>Funkcije</vt:lpstr>
      <vt:lpstr>Pravilo pisanja funkcije</vt:lpstr>
      <vt:lpstr>Funkcije u Excelu i njihovo značenje</vt:lpstr>
      <vt:lpstr>ZADATAK 1</vt:lpstr>
      <vt:lpstr>PRIMJER 1</vt:lpstr>
      <vt:lpstr>PRIMJER 2</vt:lpstr>
      <vt:lpstr>ZADATAK 2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21</cp:revision>
  <dcterms:created xsi:type="dcterms:W3CDTF">2021-04-08T02:08:44Z</dcterms:created>
  <dcterms:modified xsi:type="dcterms:W3CDTF">2021-08-04T07:24:44Z</dcterms:modified>
</cp:coreProperties>
</file>